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0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tiff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3B8DD-22FA-A54B-B20C-B90714017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17ABE7-FACB-D045-B791-FD3F21458A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B9CA8-AEFB-584B-B956-40B14B19F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A5DE7-201C-084A-B038-67932BE15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93D02-435A-3942-A6F9-FE39201E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13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02F6B-506D-5449-8AEA-883EA8248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87BDD2-C9B0-534D-9B24-2DF2AB1E79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D4D1A-7929-1E4E-A047-7CB0D07D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865471-0641-3A4B-9E28-8C1D7216A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4A393-BA7D-E84F-A12F-1419CE2D1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23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A027FD-1069-9249-B377-5DD857180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94D5F-8BBD-B549-829C-21E3C5C60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A1E82-DB96-4F40-94F2-3FB4A6494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690E8-642A-D440-B666-ABDE467C5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51BF2-0496-2D4C-B775-E612F70BD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20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20F95-A6A0-3642-8218-3F5FDD94E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56C53-03BB-7F42-A3CA-A07A46DA31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6885D-3896-4D41-A5B5-914139F52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A4B58-B049-FD4A-A4CF-E0A56D415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76ED6-49DD-6343-B67E-90E702E17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0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7F64C-BE1A-0848-B20E-8A78365BF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3A43D-F922-234D-A964-EE3BC3FDC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3E96F-A510-8C4A-BA00-D052D84DE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9E092-6FA7-3942-B4DB-1CDA96FCD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D96E1-2D5B-A84E-99C4-9C2964120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154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0B4D1-F715-0A4C-9AB5-0A787DBB2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B4F72-C0A0-E441-8557-0C84CCAAAE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187962-7449-9242-B09D-072101CAEC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59B37-73EF-EB4C-A36E-2D33F3B96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A0BF60-3CBA-CF4C-965B-A45B78AD4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67191-A5B2-A94A-B8FA-E29991905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8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E7B12-734D-0E4A-91D9-485CA06B3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00E50-1619-0744-A6F1-97128ED9D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31072-A415-454E-A6C1-9B9DF51C3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DEC80A-B65E-9C48-8B61-BCF31B56D9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DEE835-9270-7346-A489-63B9A6C50C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3B56F8-5A10-5348-856A-043BE62C2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EB589F-07D1-1343-AA11-26016987B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95D479-5606-AD46-9F09-E49D4046A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63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BEECD-125B-AA44-A0CD-B4AEED5CC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D7CD52-21D4-DB4C-8E51-EAC43D4B9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4B6EF2-D791-AE46-94B2-2454632EE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9EA6B-CD9F-0C4E-B4FA-7C7FC6818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29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C34B50-F1AD-5E4A-B095-5170267CB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F6C85-B0DF-F349-9BDF-B8029EFAF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682CF-8917-5942-87DE-036B73BB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74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57DE-8EAC-5C4B-952B-2F714CD93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1CCFF-AC62-DB42-AA0D-8EBC6C6EA9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5BED1-FF69-AA4D-AFDE-962AE20B2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A67B9-2554-3349-9153-DE9A42E69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6C3F4-63C1-3046-AF7D-7689D8930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43C25E-0A84-3E42-BAA7-852AB4225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93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2F820-1E00-4143-9064-43581FF5F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32722F-D9C6-DE4B-83AA-7C8A343344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F4D628-61AF-EE4D-B267-FC0E8D61D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FCFAC-6D57-1A41-8BD0-CE0D7525F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92A9F-1F39-8746-AA1D-79998078A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8967F-5C12-ED46-9813-AFF965617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8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5C0C4C-894C-1747-AB48-AFD149591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E3DA0C-0B77-C043-8099-5A6248088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41BC5-936B-CB45-BAF5-30ABD95FDD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2EFB9-32AD-8348-BD31-4F91B73703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8DFB2-A9D8-2B4E-A850-D8BCE3A50E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48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88BA58-5374-BE46-A558-BB9E86CDA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43" y="1869613"/>
            <a:ext cx="5858541" cy="34180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45B596-DD05-FF44-887A-D9F6F8BAE377}"/>
              </a:ext>
            </a:extLst>
          </p:cNvPr>
          <p:cNvSpPr txBox="1"/>
          <p:nvPr/>
        </p:nvSpPr>
        <p:spPr>
          <a:xfrm>
            <a:off x="308343" y="212651"/>
            <a:ext cx="927159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3600" dirty="0">
                <a:latin typeface="Helvetica" pitchFamily="2" charset="0"/>
              </a:rPr>
              <a:t>Find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how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to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synthesis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a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new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compound?</a:t>
            </a:r>
            <a:r>
              <a:rPr lang="zh-Hans" altLang="en-US" sz="3600" dirty="0">
                <a:latin typeface="Helvetica" pitchFamily="2" charset="0"/>
              </a:rPr>
              <a:t> </a:t>
            </a:r>
          </a:p>
          <a:p>
            <a:endParaRPr lang="en-US" sz="2800" dirty="0">
              <a:latin typeface="Helvetica" pitchFamily="2" charset="0"/>
            </a:endParaRPr>
          </a:p>
          <a:p>
            <a:r>
              <a:rPr lang="en-US" altLang="zh-Hans" sz="2800" dirty="0">
                <a:latin typeface="Helvetica" pitchFamily="2" charset="0"/>
              </a:rPr>
              <a:t>Google</a:t>
            </a:r>
            <a:r>
              <a:rPr lang="zh-Hans" altLang="en-US" sz="2800" dirty="0">
                <a:latin typeface="Helvetica" pitchFamily="2" charset="0"/>
              </a:rPr>
              <a:t> </a:t>
            </a:r>
            <a:r>
              <a:rPr lang="en-US" altLang="zh-Hans" sz="2800" dirty="0">
                <a:latin typeface="Helvetica" pitchFamily="2" charset="0"/>
              </a:rPr>
              <a:t>may</a:t>
            </a:r>
            <a:r>
              <a:rPr lang="zh-Hans" altLang="en-US" sz="2800" dirty="0">
                <a:latin typeface="Helvetica" pitchFamily="2" charset="0"/>
              </a:rPr>
              <a:t> </a:t>
            </a:r>
            <a:r>
              <a:rPr lang="en-US" altLang="zh-Hans" sz="2800" dirty="0">
                <a:latin typeface="Helvetica" pitchFamily="2" charset="0"/>
              </a:rPr>
              <a:t>not</a:t>
            </a:r>
            <a:r>
              <a:rPr lang="zh-Hans" altLang="en-US" sz="2800" dirty="0">
                <a:latin typeface="Helvetica" pitchFamily="2" charset="0"/>
              </a:rPr>
              <a:t> </a:t>
            </a:r>
            <a:r>
              <a:rPr lang="en-US" altLang="zh-Hans" sz="2800" dirty="0">
                <a:latin typeface="Helvetica" pitchFamily="2" charset="0"/>
              </a:rPr>
              <a:t>help</a:t>
            </a:r>
            <a:r>
              <a:rPr lang="zh-Hans" altLang="en-US" sz="2800" dirty="0">
                <a:latin typeface="Helvetica" pitchFamily="2" charset="0"/>
              </a:rPr>
              <a:t> </a:t>
            </a:r>
            <a:r>
              <a:rPr lang="en-US" altLang="zh-Hans" sz="2800" dirty="0">
                <a:latin typeface="Helvetica" pitchFamily="2" charset="0"/>
              </a:rPr>
              <a:t>much</a:t>
            </a:r>
            <a:endParaRPr lang="en-US" sz="2800" dirty="0">
              <a:latin typeface="Helvetica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03A501-8D1F-2D43-ADAC-3F2C0FE76555}"/>
              </a:ext>
            </a:extLst>
          </p:cNvPr>
          <p:cNvSpPr/>
          <p:nvPr/>
        </p:nvSpPr>
        <p:spPr>
          <a:xfrm>
            <a:off x="6291859" y="1720756"/>
            <a:ext cx="5900141" cy="27238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Hans" dirty="0">
                <a:latin typeface="Helvetica" pitchFamily="2" charset="0"/>
              </a:rPr>
              <a:t>How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to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efficiently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find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a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image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to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illustrate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the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synthesis</a:t>
            </a:r>
            <a:r>
              <a:rPr lang="zh-Hans" altLang="en-US" dirty="0">
                <a:latin typeface="Helvetica" pitchFamily="2" charset="0"/>
              </a:rPr>
              <a:t> </a:t>
            </a:r>
            <a:endParaRPr lang="en-US" altLang="zh-Hans" dirty="0">
              <a:latin typeface="Helvetica" pitchFamily="2" charset="0"/>
            </a:endParaRPr>
          </a:p>
          <a:p>
            <a:r>
              <a:rPr lang="en-US" altLang="zh-Hans" dirty="0">
                <a:latin typeface="Helvetica" pitchFamily="2" charset="0"/>
              </a:rPr>
              <a:t>route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of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a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new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compound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that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come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out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recently?</a:t>
            </a:r>
          </a:p>
          <a:p>
            <a:endParaRPr lang="en-US" altLang="zh-Hans" dirty="0">
              <a:latin typeface="Helvetica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ans" dirty="0">
                <a:latin typeface="Helvetica" pitchFamily="2" charset="0"/>
              </a:rPr>
              <a:t>Search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images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on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the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web?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ans" dirty="0">
                <a:latin typeface="Helvetica" pitchFamily="2" charset="0"/>
              </a:rPr>
              <a:t>Find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several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literature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paper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and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look</a:t>
            </a:r>
            <a:r>
              <a:rPr lang="zh-Hans" altLang="en-US" dirty="0">
                <a:latin typeface="Helvetica" pitchFamily="2" charset="0"/>
              </a:rPr>
              <a:t> </a:t>
            </a:r>
            <a:r>
              <a:rPr lang="en-US" altLang="zh-Hans" dirty="0">
                <a:latin typeface="Helvetica" pitchFamily="2" charset="0"/>
              </a:rPr>
              <a:t>through?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ans" b="1" dirty="0">
                <a:latin typeface="Helvetica" pitchFamily="2" charset="0"/>
              </a:rPr>
              <a:t>Build</a:t>
            </a:r>
            <a:r>
              <a:rPr lang="zh-Hans" altLang="en-US" b="1" dirty="0">
                <a:latin typeface="Helvetica" pitchFamily="2" charset="0"/>
              </a:rPr>
              <a:t> </a:t>
            </a:r>
            <a:r>
              <a:rPr lang="en-US" altLang="zh-Hans" b="1" dirty="0">
                <a:latin typeface="Helvetica" pitchFamily="2" charset="0"/>
              </a:rPr>
              <a:t>a</a:t>
            </a:r>
            <a:r>
              <a:rPr lang="zh-Hans" altLang="en-US" b="1" dirty="0">
                <a:latin typeface="Helvetica" pitchFamily="2" charset="0"/>
              </a:rPr>
              <a:t> </a:t>
            </a:r>
            <a:r>
              <a:rPr lang="en-US" altLang="zh-Hans" b="1" dirty="0">
                <a:latin typeface="Helvetica" pitchFamily="2" charset="0"/>
              </a:rPr>
              <a:t>knowledge</a:t>
            </a:r>
            <a:r>
              <a:rPr lang="zh-Hans" altLang="en-US" b="1" dirty="0">
                <a:latin typeface="Helvetica" pitchFamily="2" charset="0"/>
              </a:rPr>
              <a:t> </a:t>
            </a:r>
            <a:r>
              <a:rPr lang="en-US" altLang="zh-Hans" b="1" dirty="0">
                <a:latin typeface="Helvetica" pitchFamily="2" charset="0"/>
              </a:rPr>
              <a:t>base!</a:t>
            </a:r>
            <a:endParaRPr lang="en-US" b="1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D7DD1F-1DAC-8846-B6EC-D405E3140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263" y="3943130"/>
            <a:ext cx="38227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898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45B596-DD05-FF44-887A-D9F6F8BAE377}"/>
              </a:ext>
            </a:extLst>
          </p:cNvPr>
          <p:cNvSpPr txBox="1"/>
          <p:nvPr/>
        </p:nvSpPr>
        <p:spPr>
          <a:xfrm>
            <a:off x="308343" y="212651"/>
            <a:ext cx="10951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3600" dirty="0">
                <a:latin typeface="Helvetica" pitchFamily="2" charset="0"/>
              </a:rPr>
              <a:t>Knowledge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Base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Construction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for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Organic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and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Images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with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Synthesis</a:t>
            </a:r>
            <a:r>
              <a:rPr lang="zh-Hans" altLang="en-US" sz="3600" dirty="0">
                <a:latin typeface="Helvetica" pitchFamily="2" charset="0"/>
              </a:rPr>
              <a:t> </a:t>
            </a:r>
            <a:r>
              <a:rPr lang="en-US" altLang="zh-Hans" sz="3600" dirty="0">
                <a:latin typeface="Helvetica" pitchFamily="2" charset="0"/>
              </a:rPr>
              <a:t>Route</a:t>
            </a:r>
            <a:r>
              <a:rPr lang="zh-Hans" altLang="en-US" sz="3600" dirty="0">
                <a:latin typeface="Helvetica" pitchFamily="2" charset="0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118A51-1CC3-874B-B1F1-300A71A746BB}"/>
              </a:ext>
            </a:extLst>
          </p:cNvPr>
          <p:cNvSpPr txBox="1"/>
          <p:nvPr/>
        </p:nvSpPr>
        <p:spPr>
          <a:xfrm>
            <a:off x="308343" y="1488558"/>
            <a:ext cx="9739424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ans" sz="2000" dirty="0"/>
              <a:t>C</a:t>
            </a:r>
            <a:r>
              <a:rPr lang="en-US" sz="2000" dirty="0"/>
              <a:t>ollects the recent progress in synthesis of new organic compounds in academia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ans" sz="2000" dirty="0"/>
              <a:t>U</a:t>
            </a:r>
            <a:r>
              <a:rPr lang="en-US" sz="2000" dirty="0"/>
              <a:t>sers can search for the synthesis route of a</a:t>
            </a:r>
            <a:r>
              <a:rPr lang="en-US" altLang="zh-Hans" sz="2000" dirty="0"/>
              <a:t>n</a:t>
            </a:r>
            <a:r>
              <a:rPr lang="en-US" sz="2000" dirty="0"/>
              <a:t> </a:t>
            </a:r>
            <a:r>
              <a:rPr lang="en-US" altLang="zh-Hans" sz="2000" dirty="0"/>
              <a:t>unfamiliar</a:t>
            </a:r>
            <a:r>
              <a:rPr lang="zh-Hans" altLang="en-US" sz="2000" dirty="0"/>
              <a:t> </a:t>
            </a:r>
            <a:r>
              <a:rPr lang="en-US" sz="2000" dirty="0"/>
              <a:t>organic compounds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ans" sz="2000" dirty="0"/>
              <a:t>O</a:t>
            </a:r>
            <a:r>
              <a:rPr lang="en-US" sz="2000" dirty="0"/>
              <a:t>ffers the opportunity for chemistry theorist to study/conclude the general mechanism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ans" sz="2000" dirty="0"/>
              <a:t>C</a:t>
            </a:r>
            <a:r>
              <a:rPr lang="en-US" sz="2000" dirty="0"/>
              <a:t>an be used for training machine-learning models to predict the synthesis route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18D9E5-4076-6046-98F6-1A58870DD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49" y="3540642"/>
            <a:ext cx="6041877" cy="30852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805435-8CE1-E541-AD1E-A5223E341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1553" y="3540642"/>
            <a:ext cx="5144534" cy="16465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B2A190-130C-FF43-8C42-077ACFE5BF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552" y="5118303"/>
            <a:ext cx="5291665" cy="150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342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A610C2B-F70C-1349-BE83-8DECE6253AF3}"/>
              </a:ext>
            </a:extLst>
          </p:cNvPr>
          <p:cNvSpPr/>
          <p:nvPr/>
        </p:nvSpPr>
        <p:spPr>
          <a:xfrm>
            <a:off x="272633" y="182158"/>
            <a:ext cx="86485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Hans" sz="3600" dirty="0">
                <a:solidFill>
                  <a:prstClr val="black"/>
                </a:solidFill>
                <a:latin typeface="Helvetica" pitchFamily="2" charset="0"/>
              </a:rPr>
              <a:t>Find</a:t>
            </a:r>
            <a:r>
              <a:rPr lang="zh-Hans" altLang="en-US" sz="3600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altLang="zh-Hans" sz="3600" dirty="0">
                <a:solidFill>
                  <a:prstClr val="black"/>
                </a:solidFill>
                <a:latin typeface="Helvetica" pitchFamily="2" charset="0"/>
              </a:rPr>
              <a:t>how</a:t>
            </a:r>
            <a:r>
              <a:rPr lang="zh-Hans" altLang="en-US" sz="3600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altLang="zh-Hans" sz="3600" dirty="0">
                <a:solidFill>
                  <a:prstClr val="black"/>
                </a:solidFill>
                <a:latin typeface="Helvetica" pitchFamily="2" charset="0"/>
              </a:rPr>
              <a:t>to</a:t>
            </a:r>
            <a:r>
              <a:rPr lang="zh-Hans" altLang="en-US" sz="3600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altLang="zh-Hans" sz="3600" dirty="0">
                <a:solidFill>
                  <a:prstClr val="black"/>
                </a:solidFill>
                <a:latin typeface="Helvetica" pitchFamily="2" charset="0"/>
              </a:rPr>
              <a:t>synthesis</a:t>
            </a:r>
            <a:r>
              <a:rPr lang="zh-Hans" altLang="en-US" sz="3600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altLang="zh-Hans" sz="3600" dirty="0">
                <a:solidFill>
                  <a:prstClr val="black"/>
                </a:solidFill>
                <a:latin typeface="Helvetica" pitchFamily="2" charset="0"/>
              </a:rPr>
              <a:t>a</a:t>
            </a:r>
            <a:r>
              <a:rPr lang="zh-Hans" altLang="en-US" sz="3600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altLang="zh-Hans" sz="3600" dirty="0">
                <a:solidFill>
                  <a:prstClr val="black"/>
                </a:solidFill>
                <a:latin typeface="Helvetica" pitchFamily="2" charset="0"/>
              </a:rPr>
              <a:t>new</a:t>
            </a:r>
            <a:r>
              <a:rPr lang="zh-Hans" altLang="en-US" sz="3600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altLang="zh-Hans" sz="3600" dirty="0">
                <a:solidFill>
                  <a:prstClr val="black"/>
                </a:solidFill>
                <a:latin typeface="Helvetica" pitchFamily="2" charset="0"/>
              </a:rPr>
              <a:t>compound?</a:t>
            </a:r>
            <a:r>
              <a:rPr lang="zh-Hans" altLang="en-US" sz="3600" dirty="0">
                <a:solidFill>
                  <a:prstClr val="black"/>
                </a:solidFill>
                <a:latin typeface="Helvetica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3653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FB0D8B-5FAF-5D4A-B8AB-9B57EB216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25" y="2351568"/>
            <a:ext cx="4064000" cy="304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BA7657-A2E8-DF4B-AE4F-61999939A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08" t="5523" r="17777" b="4477"/>
          <a:stretch/>
        </p:blipFill>
        <p:spPr>
          <a:xfrm>
            <a:off x="3561907" y="2503968"/>
            <a:ext cx="2711302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DBA7FF-33A3-3643-BDA0-E519D8AD75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78" t="2035" r="15291" b="3430"/>
          <a:stretch/>
        </p:blipFill>
        <p:spPr>
          <a:xfrm>
            <a:off x="6273209" y="2434856"/>
            <a:ext cx="2817628" cy="28814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FB5170-E86D-A54C-A9EB-7B615790CD35}"/>
              </a:ext>
            </a:extLst>
          </p:cNvPr>
          <p:cNvSpPr txBox="1"/>
          <p:nvPr/>
        </p:nvSpPr>
        <p:spPr>
          <a:xfrm>
            <a:off x="956929" y="5399568"/>
            <a:ext cx="2530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dirty="0"/>
              <a:t>Resized</a:t>
            </a:r>
            <a:r>
              <a:rPr lang="zh-Hans" altLang="en-US" dirty="0"/>
              <a:t> </a:t>
            </a:r>
            <a:r>
              <a:rPr lang="en-US" altLang="zh-Hans" dirty="0"/>
              <a:t>original</a:t>
            </a:r>
            <a:r>
              <a:rPr lang="zh-Hans" altLang="en-US" dirty="0"/>
              <a:t> </a:t>
            </a:r>
            <a:r>
              <a:rPr lang="en-US" altLang="zh-Hans" dirty="0"/>
              <a:t>Image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05E5B4-B7D1-2E4D-8D04-212BB19E68CF}"/>
              </a:ext>
            </a:extLst>
          </p:cNvPr>
          <p:cNvSpPr txBox="1"/>
          <p:nvPr/>
        </p:nvSpPr>
        <p:spPr>
          <a:xfrm>
            <a:off x="3831264" y="5385391"/>
            <a:ext cx="2530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dirty="0"/>
              <a:t>Visualization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Histogram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Gradients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47E188-CF18-1140-B446-127699413885}"/>
              </a:ext>
            </a:extLst>
          </p:cNvPr>
          <p:cNvSpPr txBox="1"/>
          <p:nvPr/>
        </p:nvSpPr>
        <p:spPr>
          <a:xfrm>
            <a:off x="6560288" y="5340606"/>
            <a:ext cx="2530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dirty="0"/>
              <a:t>Visualization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Local</a:t>
            </a:r>
            <a:r>
              <a:rPr lang="zh-Hans" altLang="en-US" dirty="0"/>
              <a:t> </a:t>
            </a:r>
            <a:r>
              <a:rPr lang="en-US" altLang="zh-Hans" dirty="0"/>
              <a:t>Binary</a:t>
            </a:r>
            <a:r>
              <a:rPr lang="zh-Hans" altLang="en-US" dirty="0"/>
              <a:t> </a:t>
            </a:r>
            <a:r>
              <a:rPr lang="en-US" altLang="zh-Hans" dirty="0"/>
              <a:t>Pattern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DC5B0C-002F-8245-8B4A-644F8132B120}"/>
              </a:ext>
            </a:extLst>
          </p:cNvPr>
          <p:cNvSpPr txBox="1"/>
          <p:nvPr/>
        </p:nvSpPr>
        <p:spPr>
          <a:xfrm>
            <a:off x="9289312" y="5370249"/>
            <a:ext cx="2530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dirty="0"/>
              <a:t>Visualization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resized</a:t>
            </a:r>
            <a:r>
              <a:rPr lang="zh-Hans" altLang="en-US" dirty="0"/>
              <a:t> </a:t>
            </a:r>
            <a:r>
              <a:rPr lang="en-US" altLang="zh-Hans" dirty="0"/>
              <a:t>binary</a:t>
            </a:r>
            <a:r>
              <a:rPr lang="zh-Hans" altLang="en-US" dirty="0"/>
              <a:t> </a:t>
            </a:r>
            <a:r>
              <a:rPr lang="en-US" altLang="zh-Hans" dirty="0"/>
              <a:t>image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EF84462-D2C7-9843-BF90-8BFFC5C5EC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844" t="8023" r="16395" b="4069"/>
          <a:stretch/>
        </p:blipFill>
        <p:spPr>
          <a:xfrm>
            <a:off x="9090837" y="2567764"/>
            <a:ext cx="2753833" cy="267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383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92A28B-3AB0-9F4C-96BB-0ED6BCBC4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997" y="3775296"/>
            <a:ext cx="5765800" cy="260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B9735C-D8BD-2F44-ADA7-4EDFB034B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700" y="2908300"/>
            <a:ext cx="5816600" cy="1041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1484A5-C16E-7447-B19B-EC98E828D4E9}"/>
              </a:ext>
            </a:extLst>
          </p:cNvPr>
          <p:cNvSpPr/>
          <p:nvPr/>
        </p:nvSpPr>
        <p:spPr>
          <a:xfrm>
            <a:off x="5528930" y="3189767"/>
            <a:ext cx="1775637" cy="3189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44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10E5B2-9BCD-4544-A4B5-D7B4ADC48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165" y="3207488"/>
            <a:ext cx="6019800" cy="3505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FE07D5-C33B-2A40-B53A-0F7942DD8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065" y="353532"/>
            <a:ext cx="6057900" cy="2514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EE53261-6FDF-CE47-A5D8-D0F127CFCC8E}"/>
              </a:ext>
            </a:extLst>
          </p:cNvPr>
          <p:cNvSpPr/>
          <p:nvPr/>
        </p:nvSpPr>
        <p:spPr>
          <a:xfrm>
            <a:off x="7102550" y="2169042"/>
            <a:ext cx="723014" cy="3189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B7BCED-4D43-2F49-AE1F-D31E0B0006B3}"/>
              </a:ext>
            </a:extLst>
          </p:cNvPr>
          <p:cNvSpPr/>
          <p:nvPr/>
        </p:nvSpPr>
        <p:spPr>
          <a:xfrm>
            <a:off x="4476307" y="450112"/>
            <a:ext cx="1789815" cy="3189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ACC721-2DF6-354A-BAF6-5ECB8879F034}"/>
              </a:ext>
            </a:extLst>
          </p:cNvPr>
          <p:cNvSpPr/>
          <p:nvPr/>
        </p:nvSpPr>
        <p:spPr>
          <a:xfrm>
            <a:off x="7464057" y="769089"/>
            <a:ext cx="1326412" cy="3189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084075-1B02-EB48-B42C-274E71C69848}"/>
              </a:ext>
            </a:extLst>
          </p:cNvPr>
          <p:cNvSpPr/>
          <p:nvPr/>
        </p:nvSpPr>
        <p:spPr>
          <a:xfrm>
            <a:off x="5167423" y="2488019"/>
            <a:ext cx="835099" cy="3189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5868E4-F883-2B48-B46C-7FB8D72A0A71}"/>
              </a:ext>
            </a:extLst>
          </p:cNvPr>
          <p:cNvSpPr/>
          <p:nvPr/>
        </p:nvSpPr>
        <p:spPr>
          <a:xfrm>
            <a:off x="5602916" y="5036289"/>
            <a:ext cx="1326412" cy="3189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FA36E8-7CF0-944C-9985-3C9E3CEF032F}"/>
              </a:ext>
            </a:extLst>
          </p:cNvPr>
          <p:cNvSpPr/>
          <p:nvPr/>
        </p:nvSpPr>
        <p:spPr>
          <a:xfrm>
            <a:off x="2650165" y="1088066"/>
            <a:ext cx="1326412" cy="3189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A5A981-71BA-8747-BF43-7FFC546ABEB0}"/>
              </a:ext>
            </a:extLst>
          </p:cNvPr>
          <p:cNvSpPr/>
          <p:nvPr/>
        </p:nvSpPr>
        <p:spPr>
          <a:xfrm>
            <a:off x="4040374" y="5670697"/>
            <a:ext cx="871868" cy="3189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C5F959D-FA3C-E244-8683-78C5227FE7BE}"/>
              </a:ext>
            </a:extLst>
          </p:cNvPr>
          <p:cNvSpPr/>
          <p:nvPr/>
        </p:nvSpPr>
        <p:spPr>
          <a:xfrm>
            <a:off x="2612065" y="6120809"/>
            <a:ext cx="871868" cy="3189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043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137</Words>
  <Application>Microsoft Macintosh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等线</vt:lpstr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 Li</dc:creator>
  <cp:lastModifiedBy>Wei Li</cp:lastModifiedBy>
  <cp:revision>17</cp:revision>
  <dcterms:created xsi:type="dcterms:W3CDTF">2018-04-29T17:42:34Z</dcterms:created>
  <dcterms:modified xsi:type="dcterms:W3CDTF">2018-04-30T01:54:04Z</dcterms:modified>
</cp:coreProperties>
</file>

<file path=docProps/thumbnail.jpeg>
</file>